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340" r:id="rId3"/>
    <p:sldId id="260" r:id="rId4"/>
    <p:sldId id="362" r:id="rId5"/>
    <p:sldId id="288" r:id="rId6"/>
    <p:sldId id="352" r:id="rId7"/>
    <p:sldId id="389" r:id="rId8"/>
    <p:sldId id="392" r:id="rId9"/>
    <p:sldId id="393" r:id="rId10"/>
    <p:sldId id="394" r:id="rId11"/>
    <p:sldId id="423" r:id="rId12"/>
    <p:sldId id="424" r:id="rId13"/>
    <p:sldId id="395" r:id="rId14"/>
    <p:sldId id="397" r:id="rId15"/>
    <p:sldId id="390" r:id="rId16"/>
    <p:sldId id="391" r:id="rId17"/>
    <p:sldId id="419" r:id="rId18"/>
    <p:sldId id="420" r:id="rId19"/>
    <p:sldId id="421" r:id="rId20"/>
    <p:sldId id="422" r:id="rId21"/>
    <p:sldId id="270" r:id="rId22"/>
    <p:sldId id="354" r:id="rId23"/>
    <p:sldId id="327" r:id="rId24"/>
    <p:sldId id="290" r:id="rId25"/>
    <p:sldId id="328" r:id="rId26"/>
    <p:sldId id="330" r:id="rId27"/>
    <p:sldId id="349" r:id="rId28"/>
    <p:sldId id="331" r:id="rId29"/>
    <p:sldId id="332" r:id="rId30"/>
    <p:sldId id="356" r:id="rId31"/>
    <p:sldId id="358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8F9F6"/>
    <a:srgbClr val="162540"/>
    <a:srgbClr val="065598"/>
    <a:srgbClr val="064D85"/>
    <a:srgbClr val="779EBD"/>
    <a:srgbClr val="00020F"/>
    <a:srgbClr val="00B0F0"/>
    <a:srgbClr val="061116"/>
    <a:srgbClr val="6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2491" autoAdjust="0"/>
  </p:normalViewPr>
  <p:slideViewPr>
    <p:cSldViewPr snapToGrid="0">
      <p:cViewPr>
        <p:scale>
          <a:sx n="119" d="100"/>
          <a:sy n="119" d="100"/>
        </p:scale>
        <p:origin x="126" y="36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1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C0B2A-B0C6-4D4D-9F3E-36F55DA04088}" type="doc">
      <dgm:prSet loTypeId="urn:microsoft.com/office/officeart/2005/8/layout/chevron2" loCatId="process" qsTypeId="urn:microsoft.com/office/officeart/2005/8/quickstyle/simple3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E5BD705-1BD6-4594-AF00-56E4A6995505}">
      <dgm:prSet phldrT="[文本]" custT="1"/>
      <dgm:spPr/>
      <dgm:t>
        <a:bodyPr/>
        <a:lstStyle/>
        <a:p>
          <a:r>
            <a:rPr lang="zh-CN" altLang="en-US" sz="2000" dirty="0"/>
            <a:t>切入点</a:t>
          </a:r>
        </a:p>
      </dgm:t>
    </dgm:pt>
    <dgm:pt modelId="{599AD1FF-AD96-4B4D-A747-B509F210B0FF}" type="parTrans" cxnId="{B9A2542F-4AE6-4D1C-BFB7-7A938F335E5B}">
      <dgm:prSet/>
      <dgm:spPr/>
      <dgm:t>
        <a:bodyPr/>
        <a:lstStyle/>
        <a:p>
          <a:endParaRPr lang="zh-CN" altLang="en-US" sz="1400"/>
        </a:p>
      </dgm:t>
    </dgm:pt>
    <dgm:pt modelId="{8619D2F8-9D57-46AB-9C7A-6788911087A7}" type="sibTrans" cxnId="{B9A2542F-4AE6-4D1C-BFB7-7A938F335E5B}">
      <dgm:prSet/>
      <dgm:spPr/>
      <dgm:t>
        <a:bodyPr/>
        <a:lstStyle/>
        <a:p>
          <a:endParaRPr lang="zh-CN" altLang="en-US" sz="1400"/>
        </a:p>
      </dgm:t>
    </dgm:pt>
    <dgm:pt modelId="{5B9611DB-0357-4F83-A90D-3E926C2DFD7B}">
      <dgm:prSet phldrT="[文本]" custT="1"/>
      <dgm:spPr/>
      <dgm:t>
        <a:bodyPr/>
        <a:lstStyle/>
        <a:p>
          <a:r>
            <a:rPr lang="en-US" altLang="zh-CN" sz="2800" dirty="0"/>
            <a:t>Web3</a:t>
          </a:r>
          <a:r>
            <a:rPr lang="zh-CN" altLang="en-US" sz="2800" dirty="0"/>
            <a:t>应用淘宝</a:t>
          </a:r>
        </a:p>
      </dgm:t>
    </dgm:pt>
    <dgm:pt modelId="{4D5A0AA1-432C-446E-9594-C5F830E7F70E}" type="parTrans" cxnId="{CE8AAC7C-0481-4F85-A014-3A783EDF2C79}">
      <dgm:prSet/>
      <dgm:spPr/>
      <dgm:t>
        <a:bodyPr/>
        <a:lstStyle/>
        <a:p>
          <a:endParaRPr lang="zh-CN" altLang="en-US" sz="1400"/>
        </a:p>
      </dgm:t>
    </dgm:pt>
    <dgm:pt modelId="{F673052D-95C1-40C7-8691-29E544FA0DB8}" type="sibTrans" cxnId="{CE8AAC7C-0481-4F85-A014-3A783EDF2C79}">
      <dgm:prSet/>
      <dgm:spPr/>
      <dgm:t>
        <a:bodyPr/>
        <a:lstStyle/>
        <a:p>
          <a:endParaRPr lang="zh-CN" altLang="en-US" sz="1400"/>
        </a:p>
      </dgm:t>
    </dgm:pt>
    <dgm:pt modelId="{D9D2412C-E1CA-458B-9C2F-1EA3190853A1}">
      <dgm:prSet phldrT="[文本]" custT="1"/>
      <dgm:spPr/>
      <dgm:t>
        <a:bodyPr/>
        <a:lstStyle/>
        <a:p>
          <a:r>
            <a:rPr lang="zh-CN" altLang="en-US" sz="2000" dirty="0"/>
            <a:t>发展</a:t>
          </a:r>
        </a:p>
      </dgm:t>
    </dgm:pt>
    <dgm:pt modelId="{9904C6BF-944B-4A6A-9902-B771BDFF1147}" type="parTrans" cxnId="{35E41D39-D3EF-40A3-9065-4C29E7E1E639}">
      <dgm:prSet/>
      <dgm:spPr/>
      <dgm:t>
        <a:bodyPr/>
        <a:lstStyle/>
        <a:p>
          <a:endParaRPr lang="zh-CN" altLang="en-US" sz="1400"/>
        </a:p>
      </dgm:t>
    </dgm:pt>
    <dgm:pt modelId="{774CCBB5-4756-4A7A-8C40-913DE8E54168}" type="sibTrans" cxnId="{35E41D39-D3EF-40A3-9065-4C29E7E1E639}">
      <dgm:prSet/>
      <dgm:spPr/>
      <dgm:t>
        <a:bodyPr/>
        <a:lstStyle/>
        <a:p>
          <a:endParaRPr lang="zh-CN" altLang="en-US" sz="1400"/>
        </a:p>
      </dgm:t>
    </dgm:pt>
    <dgm:pt modelId="{38D81D86-EFE9-4CDB-ABB8-20C4E7FA02F5}">
      <dgm:prSet phldrT="[文本]" custT="1"/>
      <dgm:spPr/>
      <dgm:t>
        <a:bodyPr/>
        <a:lstStyle/>
        <a:p>
          <a:r>
            <a:rPr lang="zh-CN" altLang="en-US" sz="2800" dirty="0"/>
            <a:t>用户基于价值和趣味的应用共享</a:t>
          </a:r>
        </a:p>
      </dgm:t>
    </dgm:pt>
    <dgm:pt modelId="{4F8499AC-5235-4BD5-8AAF-E70577CE4624}" type="parTrans" cxnId="{DC6EBEE2-1DA6-4E79-8D92-4A509AC3B988}">
      <dgm:prSet/>
      <dgm:spPr/>
      <dgm:t>
        <a:bodyPr/>
        <a:lstStyle/>
        <a:p>
          <a:endParaRPr lang="zh-CN" altLang="en-US" sz="1400"/>
        </a:p>
      </dgm:t>
    </dgm:pt>
    <dgm:pt modelId="{91FEC847-7B35-476A-8C4A-63A03BECFCB4}" type="sibTrans" cxnId="{DC6EBEE2-1DA6-4E79-8D92-4A509AC3B988}">
      <dgm:prSet/>
      <dgm:spPr/>
      <dgm:t>
        <a:bodyPr/>
        <a:lstStyle/>
        <a:p>
          <a:endParaRPr lang="zh-CN" altLang="en-US" sz="1400"/>
        </a:p>
      </dgm:t>
    </dgm:pt>
    <dgm:pt modelId="{2FD373F8-E990-440D-B241-36E71D7E1F70}">
      <dgm:prSet phldrT="[文本]" custT="1"/>
      <dgm:spPr/>
      <dgm:t>
        <a:bodyPr/>
        <a:lstStyle/>
        <a:p>
          <a:r>
            <a:rPr lang="zh-CN" altLang="en-US" sz="2000" dirty="0"/>
            <a:t>展望</a:t>
          </a:r>
        </a:p>
      </dgm:t>
    </dgm:pt>
    <dgm:pt modelId="{B959E792-814B-49D1-B995-1B33C811F159}" type="parTrans" cxnId="{E878A439-3834-4A75-B5EE-982A98B8EC36}">
      <dgm:prSet/>
      <dgm:spPr/>
      <dgm:t>
        <a:bodyPr/>
        <a:lstStyle/>
        <a:p>
          <a:endParaRPr lang="zh-CN" altLang="en-US" sz="1400"/>
        </a:p>
      </dgm:t>
    </dgm:pt>
    <dgm:pt modelId="{F585DBAE-63C7-4706-92A5-A93DFA632D44}" type="sibTrans" cxnId="{E878A439-3834-4A75-B5EE-982A98B8EC36}">
      <dgm:prSet/>
      <dgm:spPr/>
      <dgm:t>
        <a:bodyPr/>
        <a:lstStyle/>
        <a:p>
          <a:endParaRPr lang="zh-CN" altLang="en-US" sz="1400"/>
        </a:p>
      </dgm:t>
    </dgm:pt>
    <dgm:pt modelId="{C443C9A0-F181-43FF-BF63-CA6691418E93}">
      <dgm:prSet phldrT="[文本]" custT="1"/>
      <dgm:spPr/>
      <dgm:t>
        <a:bodyPr/>
        <a:lstStyle/>
        <a:p>
          <a:r>
            <a:rPr lang="en-US" altLang="zh-CN" sz="2800" dirty="0"/>
            <a:t>NFT</a:t>
          </a:r>
          <a:r>
            <a:rPr lang="zh-CN" altLang="en-US" sz="2800" dirty="0"/>
            <a:t>及</a:t>
          </a:r>
          <a:r>
            <a:rPr lang="en-US" altLang="zh-CN" sz="2800" dirty="0"/>
            <a:t>DAO</a:t>
          </a:r>
          <a:r>
            <a:rPr lang="zh-CN" altLang="en-US" sz="2800" dirty="0"/>
            <a:t>相关产品的大发展</a:t>
          </a:r>
        </a:p>
      </dgm:t>
    </dgm:pt>
    <dgm:pt modelId="{76945594-7663-422E-9CA3-AB818ECCB7BF}" type="parTrans" cxnId="{39A76BEE-AA7B-4F67-AB89-69E450906DF0}">
      <dgm:prSet/>
      <dgm:spPr/>
      <dgm:t>
        <a:bodyPr/>
        <a:lstStyle/>
        <a:p>
          <a:endParaRPr lang="zh-CN" altLang="en-US" sz="1400"/>
        </a:p>
      </dgm:t>
    </dgm:pt>
    <dgm:pt modelId="{C8CB1EA2-178D-4C59-9B0C-A8F823EB43CC}" type="sibTrans" cxnId="{39A76BEE-AA7B-4F67-AB89-69E450906DF0}">
      <dgm:prSet/>
      <dgm:spPr/>
      <dgm:t>
        <a:bodyPr/>
        <a:lstStyle/>
        <a:p>
          <a:endParaRPr lang="zh-CN" altLang="en-US" sz="1400"/>
        </a:p>
      </dgm:t>
    </dgm:pt>
    <dgm:pt modelId="{AD884CDE-3A3F-4033-8425-7721B1D9BFA3}" type="pres">
      <dgm:prSet presAssocID="{C1DC0B2A-B0C6-4D4D-9F3E-36F55DA04088}" presName="linearFlow" presStyleCnt="0">
        <dgm:presLayoutVars>
          <dgm:dir/>
          <dgm:animLvl val="lvl"/>
          <dgm:resizeHandles val="exact"/>
        </dgm:presLayoutVars>
      </dgm:prSet>
      <dgm:spPr/>
    </dgm:pt>
    <dgm:pt modelId="{3D3D16B5-A834-47A8-AEE3-1D6110A4E747}" type="pres">
      <dgm:prSet presAssocID="{EE5BD705-1BD6-4594-AF00-56E4A6995505}" presName="composite" presStyleCnt="0"/>
      <dgm:spPr/>
    </dgm:pt>
    <dgm:pt modelId="{2A0D9C56-26F4-44DE-A0A0-2773BE1A20FA}" type="pres">
      <dgm:prSet presAssocID="{EE5BD705-1BD6-4594-AF00-56E4A699550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9FCD8DE-740F-4C4A-960F-38F055C37471}" type="pres">
      <dgm:prSet presAssocID="{EE5BD705-1BD6-4594-AF00-56E4A6995505}" presName="descendantText" presStyleLbl="alignAcc1" presStyleIdx="0" presStyleCnt="3" custLinFactNeighborX="-169" custLinFactNeighborY="932">
        <dgm:presLayoutVars>
          <dgm:bulletEnabled val="1"/>
        </dgm:presLayoutVars>
      </dgm:prSet>
      <dgm:spPr/>
    </dgm:pt>
    <dgm:pt modelId="{F7F80ADD-8464-40D6-991E-44C2534DC533}" type="pres">
      <dgm:prSet presAssocID="{8619D2F8-9D57-46AB-9C7A-6788911087A7}" presName="sp" presStyleCnt="0"/>
      <dgm:spPr/>
    </dgm:pt>
    <dgm:pt modelId="{F727E4C6-844C-43A3-AEA5-FCD319853F04}" type="pres">
      <dgm:prSet presAssocID="{D9D2412C-E1CA-458B-9C2F-1EA3190853A1}" presName="composite" presStyleCnt="0"/>
      <dgm:spPr/>
    </dgm:pt>
    <dgm:pt modelId="{BD9E0924-BB0F-436C-9277-09A8E3D1C789}" type="pres">
      <dgm:prSet presAssocID="{D9D2412C-E1CA-458B-9C2F-1EA3190853A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3BDC5B7-9189-4D7C-9CC8-7C18B238BDDD}" type="pres">
      <dgm:prSet presAssocID="{D9D2412C-E1CA-458B-9C2F-1EA3190853A1}" presName="descendantText" presStyleLbl="alignAcc1" presStyleIdx="1" presStyleCnt="3">
        <dgm:presLayoutVars>
          <dgm:bulletEnabled val="1"/>
        </dgm:presLayoutVars>
      </dgm:prSet>
      <dgm:spPr/>
    </dgm:pt>
    <dgm:pt modelId="{DB156076-0C10-484A-BD9F-0ED7AE187016}" type="pres">
      <dgm:prSet presAssocID="{774CCBB5-4756-4A7A-8C40-913DE8E54168}" presName="sp" presStyleCnt="0"/>
      <dgm:spPr/>
    </dgm:pt>
    <dgm:pt modelId="{F3D00A71-EC91-4896-AF3F-3FCF3EF2A2FE}" type="pres">
      <dgm:prSet presAssocID="{2FD373F8-E990-440D-B241-36E71D7E1F70}" presName="composite" presStyleCnt="0"/>
      <dgm:spPr/>
    </dgm:pt>
    <dgm:pt modelId="{B14C646D-B04B-4985-A4C4-764AB64D9BB2}" type="pres">
      <dgm:prSet presAssocID="{2FD373F8-E990-440D-B241-36E71D7E1F7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FE8AA17-5EC3-407F-A91E-E6D7A636404E}" type="pres">
      <dgm:prSet presAssocID="{2FD373F8-E990-440D-B241-36E71D7E1F7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3BEF009-AC83-4CF8-B1B7-B030691F7438}" type="presOf" srcId="{C1DC0B2A-B0C6-4D4D-9F3E-36F55DA04088}" destId="{AD884CDE-3A3F-4033-8425-7721B1D9BFA3}" srcOrd="0" destOrd="0" presId="urn:microsoft.com/office/officeart/2005/8/layout/chevron2"/>
    <dgm:cxn modelId="{B9A2542F-4AE6-4D1C-BFB7-7A938F335E5B}" srcId="{C1DC0B2A-B0C6-4D4D-9F3E-36F55DA04088}" destId="{EE5BD705-1BD6-4594-AF00-56E4A6995505}" srcOrd="0" destOrd="0" parTransId="{599AD1FF-AD96-4B4D-A747-B509F210B0FF}" sibTransId="{8619D2F8-9D57-46AB-9C7A-6788911087A7}"/>
    <dgm:cxn modelId="{35E41D39-D3EF-40A3-9065-4C29E7E1E639}" srcId="{C1DC0B2A-B0C6-4D4D-9F3E-36F55DA04088}" destId="{D9D2412C-E1CA-458B-9C2F-1EA3190853A1}" srcOrd="1" destOrd="0" parTransId="{9904C6BF-944B-4A6A-9902-B771BDFF1147}" sibTransId="{774CCBB5-4756-4A7A-8C40-913DE8E54168}"/>
    <dgm:cxn modelId="{E878A439-3834-4A75-B5EE-982A98B8EC36}" srcId="{C1DC0B2A-B0C6-4D4D-9F3E-36F55DA04088}" destId="{2FD373F8-E990-440D-B241-36E71D7E1F70}" srcOrd="2" destOrd="0" parTransId="{B959E792-814B-49D1-B995-1B33C811F159}" sibTransId="{F585DBAE-63C7-4706-92A5-A93DFA632D44}"/>
    <dgm:cxn modelId="{B63DA072-F4FB-42E1-84EC-B076F5C1F1AF}" type="presOf" srcId="{5B9611DB-0357-4F83-A90D-3E926C2DFD7B}" destId="{99FCD8DE-740F-4C4A-960F-38F055C37471}" srcOrd="0" destOrd="0" presId="urn:microsoft.com/office/officeart/2005/8/layout/chevron2"/>
    <dgm:cxn modelId="{EC272074-3D48-4005-9ADA-BE4FB52DF2F4}" type="presOf" srcId="{C443C9A0-F181-43FF-BF63-CA6691418E93}" destId="{5FE8AA17-5EC3-407F-A91E-E6D7A636404E}" srcOrd="0" destOrd="0" presId="urn:microsoft.com/office/officeart/2005/8/layout/chevron2"/>
    <dgm:cxn modelId="{CE8AAC7C-0481-4F85-A014-3A783EDF2C79}" srcId="{EE5BD705-1BD6-4594-AF00-56E4A6995505}" destId="{5B9611DB-0357-4F83-A90D-3E926C2DFD7B}" srcOrd="0" destOrd="0" parTransId="{4D5A0AA1-432C-446E-9594-C5F830E7F70E}" sibTransId="{F673052D-95C1-40C7-8691-29E544FA0DB8}"/>
    <dgm:cxn modelId="{708C4C90-3705-4B7B-8754-0AE72C58CE2B}" type="presOf" srcId="{D9D2412C-E1CA-458B-9C2F-1EA3190853A1}" destId="{BD9E0924-BB0F-436C-9277-09A8E3D1C789}" srcOrd="0" destOrd="0" presId="urn:microsoft.com/office/officeart/2005/8/layout/chevron2"/>
    <dgm:cxn modelId="{BC596C98-6131-4588-8872-461C2871EA17}" type="presOf" srcId="{2FD373F8-E990-440D-B241-36E71D7E1F70}" destId="{B14C646D-B04B-4985-A4C4-764AB64D9BB2}" srcOrd="0" destOrd="0" presId="urn:microsoft.com/office/officeart/2005/8/layout/chevron2"/>
    <dgm:cxn modelId="{0FDB76D4-F596-48D0-8894-4D94878E7FF4}" type="presOf" srcId="{EE5BD705-1BD6-4594-AF00-56E4A6995505}" destId="{2A0D9C56-26F4-44DE-A0A0-2773BE1A20FA}" srcOrd="0" destOrd="0" presId="urn:microsoft.com/office/officeart/2005/8/layout/chevron2"/>
    <dgm:cxn modelId="{DC6EBEE2-1DA6-4E79-8D92-4A509AC3B988}" srcId="{D9D2412C-E1CA-458B-9C2F-1EA3190853A1}" destId="{38D81D86-EFE9-4CDB-ABB8-20C4E7FA02F5}" srcOrd="0" destOrd="0" parTransId="{4F8499AC-5235-4BD5-8AAF-E70577CE4624}" sibTransId="{91FEC847-7B35-476A-8C4A-63A03BECFCB4}"/>
    <dgm:cxn modelId="{39A76BEE-AA7B-4F67-AB89-69E450906DF0}" srcId="{2FD373F8-E990-440D-B241-36E71D7E1F70}" destId="{C443C9A0-F181-43FF-BF63-CA6691418E93}" srcOrd="0" destOrd="0" parTransId="{76945594-7663-422E-9CA3-AB818ECCB7BF}" sibTransId="{C8CB1EA2-178D-4C59-9B0C-A8F823EB43CC}"/>
    <dgm:cxn modelId="{42FAEAFA-5819-4008-A70E-C03625BE0D34}" type="presOf" srcId="{38D81D86-EFE9-4CDB-ABB8-20C4E7FA02F5}" destId="{53BDC5B7-9189-4D7C-9CC8-7C18B238BDDD}" srcOrd="0" destOrd="0" presId="urn:microsoft.com/office/officeart/2005/8/layout/chevron2"/>
    <dgm:cxn modelId="{6E33E2F4-2A0B-4D41-A466-4DD99399F286}" type="presParOf" srcId="{AD884CDE-3A3F-4033-8425-7721B1D9BFA3}" destId="{3D3D16B5-A834-47A8-AEE3-1D6110A4E747}" srcOrd="0" destOrd="0" presId="urn:microsoft.com/office/officeart/2005/8/layout/chevron2"/>
    <dgm:cxn modelId="{6D36F7AB-9A73-463C-AF78-39BDB1555930}" type="presParOf" srcId="{3D3D16B5-A834-47A8-AEE3-1D6110A4E747}" destId="{2A0D9C56-26F4-44DE-A0A0-2773BE1A20FA}" srcOrd="0" destOrd="0" presId="urn:microsoft.com/office/officeart/2005/8/layout/chevron2"/>
    <dgm:cxn modelId="{3C236CC3-0DB6-46D7-AB4A-1B617BE9E652}" type="presParOf" srcId="{3D3D16B5-A834-47A8-AEE3-1D6110A4E747}" destId="{99FCD8DE-740F-4C4A-960F-38F055C37471}" srcOrd="1" destOrd="0" presId="urn:microsoft.com/office/officeart/2005/8/layout/chevron2"/>
    <dgm:cxn modelId="{C3C3AA88-3D08-47F5-AD5D-3E0E6A58583B}" type="presParOf" srcId="{AD884CDE-3A3F-4033-8425-7721B1D9BFA3}" destId="{F7F80ADD-8464-40D6-991E-44C2534DC533}" srcOrd="1" destOrd="0" presId="urn:microsoft.com/office/officeart/2005/8/layout/chevron2"/>
    <dgm:cxn modelId="{22271FBA-0571-411D-89CA-1C88B0260C38}" type="presParOf" srcId="{AD884CDE-3A3F-4033-8425-7721B1D9BFA3}" destId="{F727E4C6-844C-43A3-AEA5-FCD319853F04}" srcOrd="2" destOrd="0" presId="urn:microsoft.com/office/officeart/2005/8/layout/chevron2"/>
    <dgm:cxn modelId="{77C4BDE6-B29F-4315-8013-57FB771894E4}" type="presParOf" srcId="{F727E4C6-844C-43A3-AEA5-FCD319853F04}" destId="{BD9E0924-BB0F-436C-9277-09A8E3D1C789}" srcOrd="0" destOrd="0" presId="urn:microsoft.com/office/officeart/2005/8/layout/chevron2"/>
    <dgm:cxn modelId="{4780A2B1-A2AC-43D4-B787-1BA1477E7BE4}" type="presParOf" srcId="{F727E4C6-844C-43A3-AEA5-FCD319853F04}" destId="{53BDC5B7-9189-4D7C-9CC8-7C18B238BDDD}" srcOrd="1" destOrd="0" presId="urn:microsoft.com/office/officeart/2005/8/layout/chevron2"/>
    <dgm:cxn modelId="{F9FAEAA1-4128-431C-851F-297EF351DB43}" type="presParOf" srcId="{AD884CDE-3A3F-4033-8425-7721B1D9BFA3}" destId="{DB156076-0C10-484A-BD9F-0ED7AE187016}" srcOrd="3" destOrd="0" presId="urn:microsoft.com/office/officeart/2005/8/layout/chevron2"/>
    <dgm:cxn modelId="{C2BCED4D-0A18-435A-BF28-BEE15573D069}" type="presParOf" srcId="{AD884CDE-3A3F-4033-8425-7721B1D9BFA3}" destId="{F3D00A71-EC91-4896-AF3F-3FCF3EF2A2FE}" srcOrd="4" destOrd="0" presId="urn:microsoft.com/office/officeart/2005/8/layout/chevron2"/>
    <dgm:cxn modelId="{D833C9B2-4F83-4EBC-825C-3EEC0B7024A6}" type="presParOf" srcId="{F3D00A71-EC91-4896-AF3F-3FCF3EF2A2FE}" destId="{B14C646D-B04B-4985-A4C4-764AB64D9BB2}" srcOrd="0" destOrd="0" presId="urn:microsoft.com/office/officeart/2005/8/layout/chevron2"/>
    <dgm:cxn modelId="{8B1007CA-3DA8-4152-9F68-CCA2785DB71E}" type="presParOf" srcId="{F3D00A71-EC91-4896-AF3F-3FCF3EF2A2FE}" destId="{5FE8AA17-5EC3-407F-A91E-E6D7A636404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D9C56-26F4-44DE-A0A0-2773BE1A20FA}">
      <dsp:nvSpPr>
        <dsp:cNvPr id="0" name=""/>
        <dsp:cNvSpPr/>
      </dsp:nvSpPr>
      <dsp:spPr>
        <a:xfrm rot="5400000">
          <a:off x="-231078" y="232601"/>
          <a:ext cx="1540523" cy="10783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切入点</a:t>
          </a:r>
        </a:p>
      </dsp:txBody>
      <dsp:txXfrm rot="-5400000">
        <a:off x="1" y="540705"/>
        <a:ext cx="1078366" cy="462157"/>
      </dsp:txXfrm>
    </dsp:sp>
    <dsp:sp modelId="{99FCD8DE-740F-4C4A-960F-38F055C37471}">
      <dsp:nvSpPr>
        <dsp:cNvPr id="0" name=""/>
        <dsp:cNvSpPr/>
      </dsp:nvSpPr>
      <dsp:spPr>
        <a:xfrm rot="5400000">
          <a:off x="3733102" y="-2654582"/>
          <a:ext cx="1001340" cy="6332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Web3</a:t>
          </a:r>
          <a:r>
            <a:rPr lang="zh-CN" altLang="en-US" sz="2800" kern="1200" dirty="0"/>
            <a:t>应用淘宝</a:t>
          </a:r>
        </a:p>
      </dsp:txBody>
      <dsp:txXfrm rot="-5400000">
        <a:off x="1067665" y="59736"/>
        <a:ext cx="6283334" cy="903578"/>
      </dsp:txXfrm>
    </dsp:sp>
    <dsp:sp modelId="{BD9E0924-BB0F-436C-9277-09A8E3D1C789}">
      <dsp:nvSpPr>
        <dsp:cNvPr id="0" name=""/>
        <dsp:cNvSpPr/>
      </dsp:nvSpPr>
      <dsp:spPr>
        <a:xfrm rot="5400000">
          <a:off x="-231078" y="1578260"/>
          <a:ext cx="1540523" cy="10783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发展</a:t>
          </a:r>
        </a:p>
      </dsp:txBody>
      <dsp:txXfrm rot="-5400000">
        <a:off x="1" y="1886364"/>
        <a:ext cx="1078366" cy="462157"/>
      </dsp:txXfrm>
    </dsp:sp>
    <dsp:sp modelId="{53BDC5B7-9189-4D7C-9CC8-7C18B238BDDD}">
      <dsp:nvSpPr>
        <dsp:cNvPr id="0" name=""/>
        <dsp:cNvSpPr/>
      </dsp:nvSpPr>
      <dsp:spPr>
        <a:xfrm rot="5400000">
          <a:off x="3743804" y="-1318255"/>
          <a:ext cx="1001340" cy="6332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用户基于价值和趣味的应用共享</a:t>
          </a:r>
        </a:p>
      </dsp:txBody>
      <dsp:txXfrm rot="-5400000">
        <a:off x="1078367" y="1396063"/>
        <a:ext cx="6283334" cy="903578"/>
      </dsp:txXfrm>
    </dsp:sp>
    <dsp:sp modelId="{B14C646D-B04B-4985-A4C4-764AB64D9BB2}">
      <dsp:nvSpPr>
        <dsp:cNvPr id="0" name=""/>
        <dsp:cNvSpPr/>
      </dsp:nvSpPr>
      <dsp:spPr>
        <a:xfrm rot="5400000">
          <a:off x="-231078" y="2923920"/>
          <a:ext cx="1540523" cy="107836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展望</a:t>
          </a:r>
        </a:p>
      </dsp:txBody>
      <dsp:txXfrm rot="-5400000">
        <a:off x="1" y="3232024"/>
        <a:ext cx="1078366" cy="462157"/>
      </dsp:txXfrm>
    </dsp:sp>
    <dsp:sp modelId="{5FE8AA17-5EC3-407F-A91E-E6D7A636404E}">
      <dsp:nvSpPr>
        <dsp:cNvPr id="0" name=""/>
        <dsp:cNvSpPr/>
      </dsp:nvSpPr>
      <dsp:spPr>
        <a:xfrm rot="5400000">
          <a:off x="3743804" y="27403"/>
          <a:ext cx="1001340" cy="6332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NFT</a:t>
          </a:r>
          <a:r>
            <a:rPr lang="zh-CN" altLang="en-US" sz="2800" kern="1200" dirty="0"/>
            <a:t>及</a:t>
          </a:r>
          <a:r>
            <a:rPr lang="en-US" altLang="zh-CN" sz="2800" kern="1200" dirty="0"/>
            <a:t>DAO</a:t>
          </a:r>
          <a:r>
            <a:rPr lang="zh-CN" altLang="en-US" sz="2800" kern="1200" dirty="0"/>
            <a:t>相关产品的大发展</a:t>
          </a:r>
        </a:p>
      </dsp:txBody>
      <dsp:txXfrm rot="-5400000">
        <a:off x="1078367" y="2741722"/>
        <a:ext cx="6283334" cy="90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1958-FDD7-4009-9713-B7D8AC8A0802}" type="datetimeFigureOut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56FD-914A-41A4-ADED-9A723EDE2E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8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>
                <a:latin typeface="Arial Black" panose="020B0A04020102020204" pitchFamily="34" charset="0"/>
              </a:rPr>
              <a:t>本质上，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</a:t>
            </a:r>
            <a:r>
              <a:rPr lang="en-US" altLang="zh-CN" dirty="0"/>
              <a:t>roadmap</a:t>
            </a:r>
            <a:r>
              <a:rPr lang="zh-CN" altLang="en-US" dirty="0"/>
              <a:t>一而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参考对标</a:t>
            </a:r>
            <a:endParaRPr lang="en-US" altLang="zh-CN" dirty="0"/>
          </a:p>
          <a:p>
            <a:r>
              <a:rPr lang="en-US" altLang="zh-CN" dirty="0"/>
              <a:t>https://www.docin.com/p-1785359903.html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换成合规风控。有事件回答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3690"/>
            <a:ext cx="12192000" cy="689232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_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生物科技动态led背景 (1)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1" cy="6857999"/>
          </a:xfrm>
          <a:prstGeom prst="rect">
            <a:avLst/>
          </a:prstGeom>
        </p:spPr>
      </p:pic>
      <p:pic>
        <p:nvPicPr>
          <p:cNvPr id="2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2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Blank - Dark">
    <p:bg>
      <p:bgPr>
        <a:solidFill>
          <a:srgbClr val="282828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36162" cy="6842821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8238" y="-15181"/>
            <a:ext cx="12336162" cy="6858000"/>
          </a:xfrm>
          <a:prstGeom prst="rect">
            <a:avLst/>
          </a:prstGeom>
          <a:solidFill>
            <a:srgbClr val="162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47282"/>
            <a:ext cx="12192001" cy="7005282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73641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162540">
                  <a:alpha val="0"/>
                </a:srgbClr>
              </a:gs>
              <a:gs pos="100000">
                <a:srgbClr val="1625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4" y="-82301"/>
            <a:ext cx="6940301" cy="69403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33689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4;p29"/>
          <p:cNvSpPr txBox="1"/>
          <p:nvPr/>
        </p:nvSpPr>
        <p:spPr>
          <a:xfrm>
            <a:off x="2855589" y="2728993"/>
            <a:ext cx="8518235" cy="117186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基于隐私保护的</a:t>
            </a:r>
            <a:r>
              <a:rPr lang="en-US" altLang="zh-CN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Web3</a:t>
            </a:r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应用</a:t>
            </a:r>
            <a:endParaRPr lang="en-US" altLang="zh-CN" sz="3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一站式直通车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76" y="1599779"/>
            <a:ext cx="2874250" cy="2874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871" y="4482938"/>
            <a:ext cx="616354" cy="5685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33" y="4482938"/>
            <a:ext cx="555158" cy="5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0906" y="1913451"/>
            <a:ext cx="4687155" cy="375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，整个经济是通胀模型，通胀第一年最高，然后逐年递减。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，通胀的实际中用户资产会自动产生利息，放在一个通胀池中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，如果你是用户的推荐人，就可以把所属你推荐的人的利息取走。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，在整个设计中，我们考虑了用户“有意”把利息截留给自己的等做法。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Susbstrate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实现带通胀模型的转账：比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transfer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多了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次读操作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+2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次写操作。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1644" y="1329782"/>
            <a:ext cx="4687156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传播中基于通胀的经济模型设计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84C856-B212-4D3F-8B22-9701112C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69147"/>
            <a:ext cx="6448902" cy="4994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1643" y="1913451"/>
            <a:ext cx="4767368" cy="33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内容：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，我们自己的引导页面与站点。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，用户分享的应用与引导页面。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，用户创建的应用的应用程序（利用我们的标准模板与部署方式）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，隐私计算中机密计算链上存储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，文件存储云服务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技术实现：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使用自建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节点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+java-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-SDK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管理存储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web3.storage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实现的存储在实现中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1644" y="1329782"/>
            <a:ext cx="4364370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 err="1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存储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4C52B4-2BBA-40AF-8DB6-EFB7F6E3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93" y="1728286"/>
            <a:ext cx="5000625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1644" y="2356650"/>
            <a:ext cx="3749862" cy="33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，用户生成推荐页里，除了有用户的个人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ID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外，还可以附带要分享的其它应用。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，通过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免填邀请码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，简化用户的使用步骤。下载安装后不用任何输入就“知道”自己的上级与上级给你分享的“其它应用”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，用户下载并安装后，会自动提示，让你加入一些群组，这群组会给用户带来更好的分享体验与社群归属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1644" y="1329782"/>
            <a:ext cx="4364370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用户端的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免填邀请码流程</a:t>
            </a:r>
            <a:endParaRPr lang="zh-CN" altLang="en-US" sz="2400" b="1" dirty="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10" y="1246506"/>
            <a:ext cx="5696711" cy="47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2843" y="1329781"/>
            <a:ext cx="4703171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去中心化服务层的隐私网管理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这里主要展示区块链的直通网的管理。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基于直通网的“自传播机制”与“零知识化隐私保护机制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，尚不在本框架中。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14" y="460014"/>
            <a:ext cx="6691570" cy="6087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309" y="1246506"/>
            <a:ext cx="5730172" cy="231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去中心化服务层传播链</a:t>
            </a:r>
            <a:r>
              <a:rPr lang="en-US" altLang="zh-CN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-TEE</a:t>
            </a:r>
            <a:r>
              <a:rPr lang="zh-CN" altLang="en-US" sz="24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裂变传播平台的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绝对的隐私保护会是我们的核心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设计中会有多个方案去推进，这是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TEE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方案，此外“零知识证明方案”。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左图：基于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架构，右图：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节点加入流程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9" y="3170367"/>
            <a:ext cx="5293317" cy="35233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481" y="1688204"/>
            <a:ext cx="5931519" cy="500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028690" y="2222500"/>
            <a:ext cx="5368290" cy="12268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170363" y="4783476"/>
            <a:ext cx="5368413" cy="1293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38595" y="2324735"/>
            <a:ext cx="469900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</a:t>
            </a:r>
            <a:r>
              <a:rPr lang="en-US" altLang="zh-CN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：“2019双十一网络购物优惠活动高峰期间，一个月时间内虚假仿冒主流购物APP的数量接近4000个，覆盖设备超过30万个，高仿APP已形成危害用户网络安全的产业链。”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65910" y="5052060"/>
            <a:ext cx="470281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图2：“2021上半年，360数科向公安部网络违法犯罪举报网站和合作安全机构上报阻断仿冒360借条APP链接数达3147条，平均每月上报阻断仿冒链接数525条”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1286510" y="1877060"/>
            <a:ext cx="4157345" cy="241427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7386955" y="3571240"/>
            <a:ext cx="2900045" cy="29559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530215" y="2887345"/>
            <a:ext cx="412115" cy="0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6538776" y="5430296"/>
            <a:ext cx="848237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9830" y="828040"/>
            <a:ext cx="10356215" cy="730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自身也因去中化心，且某些地区无法通过应用市场供下载，</a:t>
            </a:r>
            <a:endParaRPr lang="en-US" altLang="zh-CN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所以我们</a:t>
            </a:r>
            <a:r>
              <a:rPr lang="zh-CN" altLang="en-US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最担心自身的应用被套壳或假冒。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我们的担心是必需的！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8" grpId="0"/>
      <p:bldP spid="19" grpId="0"/>
      <p:bldP spid="22" grpId="0" bldLvl="0" animBg="1"/>
      <p:bldP spid="23" grpId="0" bldLvl="0" animBg="1"/>
      <p:bldP spid="3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206492"/>
            <a:ext cx="12249150" cy="16230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7129" y="4368800"/>
            <a:ext cx="11236823" cy="146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除了常规的，我们会把的应用使用</a:t>
            </a:r>
            <a:r>
              <a:rPr lang="en-US" altLang="zh-CN"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filecon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ipfs保存，同时把对应的CID/Hash存证于区块链外，在这里：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引入“</a:t>
            </a:r>
            <a:r>
              <a:rPr lang="en-US" altLang="zh-CN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交叉验证”设计， 我们并不保证每一个都是正确的，但我们可以保证被“套壳”那个会很快被发现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使用机密算计算来证明节点是否存在传播套壳APP行为，为处罚提供可验证的证明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770" y="669925"/>
            <a:ext cx="52724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在这些触目惊心的报告背后，对于一个去中心化激励传播的应用，未来假冒与套壳的恶意者数量可想而知。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如何在去中化的传播中保证我们应用不被套壳？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3293"/>
            <a:ext cx="5647539" cy="36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6" grpId="0"/>
      <p:bldP spid="6" grpId="1"/>
      <p:bldP spid="6" grpId="2"/>
      <p:bldP spid="6" grpId="3"/>
      <p:bldP spid="6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16393" y="2574920"/>
            <a:ext cx="300595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PART-03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团队介绍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39884" y="140478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559" y="970412"/>
            <a:ext cx="6016897" cy="570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sz="14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Anthony</a:t>
            </a:r>
            <a:endParaRPr sz="1400" b="1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80000"/>
              </a:lnSpc>
              <a:spcAft>
                <a:spcPts val="18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zh-CN" altLang="en-US" sz="2000" u="sng" kern="8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中科大计算机科学与技术硕士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14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年互联网技术经验</a:t>
            </a:r>
            <a:endParaRPr lang="en-US" altLang="zh-CN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</a:t>
            </a:r>
            <a:endParaRPr lang="en-US" altLang="zh-CN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区块链团队架构师</a:t>
            </a:r>
            <a:endParaRPr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擅长中心化分布式存储平台及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P2P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网络（流媒体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/IM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）系统架构</a:t>
            </a: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14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Lilian</a:t>
            </a:r>
          </a:p>
          <a:p>
            <a:pPr marL="285750" indent="-285750" algn="l">
              <a:lnSpc>
                <a:spcPct val="80000"/>
              </a:lnSpc>
              <a:spcAft>
                <a:spcPts val="18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zh-CN" altLang="en-US" sz="2000" u="sng" kern="8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拥有区块链专利2篇，联盟链领域技术专家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上海理工大学计算机科学与技术学士</a:t>
            </a: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13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年开发经验，技术领域覆盖区块链，文件系统，物联网等</a:t>
            </a:r>
            <a:endParaRPr lang="zh-CN" altLang="en-US" sz="2000" u="sng" kern="800" dirty="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曾担任联盟链架构师</a:t>
            </a:r>
            <a:endParaRPr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年区块链技术研究积累，资深黑客松参与者</a:t>
            </a:r>
            <a:endParaRPr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53501" y="952064"/>
            <a:ext cx="8074489" cy="652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altLang="zh-CN" sz="1400" b="1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Xiangshun</a:t>
            </a:r>
            <a:endParaRPr lang="zh-CN" altLang="en-US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2000" u="sng" kern="8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中南财经政法大学金融工程硕士</a:t>
            </a:r>
            <a:endParaRPr lang="en-US" altLang="zh-CN" sz="2000" u="sng" kern="800" dirty="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区块链及金融软件技术研究员，精通</a:t>
            </a: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Fabric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的底层技术</a:t>
            </a:r>
            <a:endParaRPr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持有区块链技术授权专利</a:t>
            </a: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件，深度研究区块链的共识算法和跨链技术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US" altLang="zh-CN" sz="1400" b="1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Emma</a:t>
            </a: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2000" u="sng" kern="8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北京大学心理学硕士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区块链社区运营负责人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精通项目管理、运营体系搭建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曾任五百强外企</a:t>
            </a: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HRIS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及流程创新经理</a:t>
            </a: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400" b="1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涵子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2000" u="sng" kern="8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国防科技大学控制科学与工程硕士</a:t>
            </a: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隐私计算及区块链技术研究员</a:t>
            </a: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intel </a:t>
            </a:r>
            <a:r>
              <a:rPr lang="en-US" altLang="zh-CN" sz="14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sgx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</a:t>
            </a:r>
            <a:r>
              <a:rPr lang="en-US" altLang="zh-CN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substrate</a:t>
            </a:r>
            <a:r>
              <a:rPr lang="zh-CN" altLang="en-US" sz="14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开发者</a:t>
            </a:r>
            <a:endParaRPr lang="en-US" altLang="zh-CN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endParaRPr lang="zh-CN" altLang="en-US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en-US" sz="14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707" y="2575560"/>
            <a:ext cx="297688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PART-05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作品展示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4891" y="1521960"/>
            <a:ext cx="3083707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项目背景与需求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技术架构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团队介绍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作品展示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运营规划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合规风控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8554" y="3826195"/>
            <a:ext cx="3344762" cy="83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700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68F9F6"/>
                </a:solidFill>
                <a:latin typeface="+mn-ea"/>
                <a:ea typeface="+mn-ea"/>
                <a:sym typeface="+mn-lt"/>
              </a:rPr>
              <a:t>CONTENTS</a:t>
            </a:r>
            <a:endParaRPr lang="en-US" sz="4400" b="1" dirty="0">
              <a:solidFill>
                <a:srgbClr val="68F9F6"/>
              </a:solidFill>
              <a:latin typeface="+mn-ea"/>
              <a:ea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93354" y="7001176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28023" y="1801368"/>
            <a:ext cx="1627632" cy="1627632"/>
          </a:xfrm>
          <a:prstGeom prst="ellipse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3471" y="2198563"/>
            <a:ext cx="1316736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400" b="1" dirty="0">
                <a:solidFill>
                  <a:srgbClr val="68F9F6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1" y="552395"/>
            <a:ext cx="2910279" cy="630560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92" y="552395"/>
            <a:ext cx="2910279" cy="63056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" y="114300"/>
            <a:ext cx="3165231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12" y="552397"/>
            <a:ext cx="2910279" cy="63056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1101259" y="5348125"/>
            <a:ext cx="1029994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图分别是：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，应用列表，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，推荐奖励，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WEB3&amp;BUS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选择与使用，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，账户与转账。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（各图右上角“飞机图形”即为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开关）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项目进度：所有基础流程与核心功能都已经开发完毕。目前正在局部试用中！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23" y="2550799"/>
            <a:ext cx="264271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PART-02</a:t>
            </a:r>
          </a:p>
          <a:p>
            <a:pPr>
              <a:lnSpc>
                <a:spcPct val="100000"/>
              </a:lnSpc>
            </a:pPr>
            <a:r>
              <a:rPr lang="zh-CN" altLang="en-US" sz="4500" dirty="0">
                <a:solidFill>
                  <a:schemeClr val="bg1"/>
                </a:solidFill>
                <a:sym typeface="+mn-lt"/>
              </a:rPr>
              <a:t>运营规划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390709" y="1876664"/>
          <a:ext cx="7410582" cy="42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600276" y="567356"/>
            <a:ext cx="4842159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</a:t>
            </a: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先锋队运营规划</a:t>
            </a:r>
            <a:endParaRPr lang="en-US" altLang="zh-CN" sz="4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71479" y="1870609"/>
            <a:ext cx="8013697" cy="40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</a:t>
            </a:r>
            <a:r>
              <a:rPr lang="en-US" altLang="zh-CN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淘宝”</a:t>
            </a:r>
            <a:r>
              <a:rPr lang="en-US" altLang="zh-CN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——</a:t>
            </a: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现金流+用户积累</a:t>
            </a: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 APP Bus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一站式服务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自带访问直达服务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绝对的用户隐私保护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4020559" y="323020"/>
            <a:ext cx="3061375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落地切入点</a:t>
            </a: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596194"/>
            <a:ext cx="11469807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为什么初期可以在全球市场实现盈利且积累用户？</a:t>
            </a:r>
          </a:p>
        </p:txBody>
      </p:sp>
      <p:sp>
        <p:nvSpPr>
          <p:cNvPr id="10" name="椭圆 9"/>
          <p:cNvSpPr/>
          <p:nvPr/>
        </p:nvSpPr>
        <p:spPr>
          <a:xfrm>
            <a:off x="826323" y="1960320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560841" y="4625928"/>
            <a:ext cx="5576737" cy="923330"/>
            <a:chOff x="1358754" y="2433834"/>
            <a:chExt cx="5576737" cy="923330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358754" y="2804695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971675" y="2433834"/>
              <a:ext cx="4963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去中心化环境下的激励推广可以获取更多的用户，节约市场费用，也解决了特殊网络服务推广渠道受限的问题。</a:t>
              </a:r>
            </a:p>
          </p:txBody>
        </p:sp>
      </p:grpSp>
      <p:sp>
        <p:nvSpPr>
          <p:cNvPr id="22" name="椭圆 21"/>
          <p:cNvSpPr/>
          <p:nvPr/>
        </p:nvSpPr>
        <p:spPr>
          <a:xfrm>
            <a:off x="826323" y="3255912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56940" y="3205193"/>
            <a:ext cx="5716830" cy="646331"/>
            <a:chOff x="1358754" y="3421894"/>
            <a:chExt cx="5716830" cy="646331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358754" y="37688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971675" y="3421894"/>
              <a:ext cx="5103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推荐模式本身人人是客服，在互助社区直接互助，不需要中心化的客服团队，无客服人员成本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826323" y="4711605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75053" y="2101093"/>
            <a:ext cx="5592912" cy="369332"/>
            <a:chOff x="1358754" y="4650991"/>
            <a:chExt cx="5592912" cy="369332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1358754" y="48356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003901" y="4650991"/>
              <a:ext cx="4947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隐私保护和专用网络是</a:t>
              </a:r>
              <a:r>
                <a:rPr lang="en-US" altLang="zh-CN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Web3</a:t>
              </a:r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用户的刚性需求。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83" y="1555054"/>
            <a:ext cx="4559692" cy="3994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animBg="1"/>
      <p:bldP spid="22" grpId="0" animBg="1"/>
      <p:bldP spid="26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4719" y="947388"/>
            <a:ext cx="9033242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全球隐私保护市场潜力巨大，可同时盈利和积累用户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6326505" y="1885950"/>
            <a:ext cx="4977130" cy="3467100"/>
          </a:xfrm>
          <a:prstGeom prst="roundRect">
            <a:avLst>
              <a:gd name="adj" fmla="val 10939"/>
            </a:avLst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896" y="1908157"/>
            <a:ext cx="4927600" cy="483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全球隐私网络市场将于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2027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年达到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1075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亿美元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b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平均每年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17.2%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的增速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在增长。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研究了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个国家的互联网，只有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个可以认为是自由的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中东、非洲与亚太都是隐私网络的高使用区。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2/3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的担心数据隐。，美国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1/2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的隐私网络使用者认为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的使用让他们获得更好的数据隐私。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64%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隐私网络用户的使用移动端，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62%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桌面，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8%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路由器。其中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36%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每天使用，</a:t>
            </a:r>
            <a:r>
              <a:rPr lang="en-US" altLang="zh-CN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41%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每周使用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，其它都是很少使用。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在以下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个国家，隐私网络是严格禁止的：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Belarus, China, Iran, Iraq, North Korea, Oman, Russia, Turkey, Turkmenistan, and the UAE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7956" y="5608407"/>
            <a:ext cx="3733714" cy="722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sz="12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注：来自</a:t>
            </a:r>
            <a:r>
              <a:rPr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 </a:t>
            </a:r>
            <a:endParaRPr lang="en-US" sz="12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https://www.comparitech.com/vpn/vpn-statistics/</a:t>
            </a:r>
          </a:p>
          <a:p>
            <a:pPr>
              <a:lnSpc>
                <a:spcPct val="120000"/>
              </a:lnSpc>
            </a:pPr>
            <a:r>
              <a:rPr sz="11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https://www.163.com/dy/article/EVEFLTS40511ALHJ.html</a:t>
            </a:r>
            <a:endParaRPr sz="11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9963" y="2146041"/>
            <a:ext cx="4866348" cy="36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Global Mobile Private Network Downloads (last 12 months)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098" y="2332361"/>
            <a:ext cx="12016902" cy="1959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举例：</a:t>
            </a: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购买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100G/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月的套餐账号，送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1G/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月的账号，赠送部分可以分享给用户的朋友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；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当用户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也用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100G/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月的账户，除了送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1G/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月的账户，还给他返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</a:t>
            </a:r>
            <a:r>
              <a:rPr lang="en-US" altLang="zh-CN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2G/</a:t>
            </a:r>
            <a:r>
              <a:rPr lang="zh-CN" altLang="en-US" sz="2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月的账户；</a:t>
            </a:r>
            <a:endParaRPr lang="en-US" altLang="zh-CN" sz="2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816" y="518763"/>
            <a:ext cx="8988358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裂变传播原则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推荐有礼，双方受益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5" grpId="0"/>
      <p:bldP spid="5" grpId="1"/>
      <p:bldP spid="5" grpId="2"/>
      <p:bldP spid="5" grpId="3"/>
      <p:bldP spid="5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64784" y="405765"/>
            <a:ext cx="3262432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项目愿景展望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2400" y="1835452"/>
            <a:ext cx="6649860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助力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生态的繁荣发展的“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Steam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”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b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集应用发现（生产）、投资、推广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DAO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NFT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产品</a:t>
            </a:r>
          </a:p>
        </p:txBody>
      </p:sp>
      <p:sp>
        <p:nvSpPr>
          <p:cNvPr id="7" name="矩形 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3604" y="2471971"/>
            <a:ext cx="29546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400" dirty="0">
                <a:solidFill>
                  <a:schemeClr val="bg1"/>
                </a:solidFill>
                <a:sym typeface="+mn-lt"/>
              </a:rPr>
              <a:t>PART-04</a:t>
            </a:r>
          </a:p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chemeClr val="bg1"/>
                </a:solidFill>
                <a:sym typeface="+mn-lt"/>
              </a:rPr>
              <a:t>合规风控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2273300" y="1872173"/>
            <a:ext cx="6749402" cy="13398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726" y="1683042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前期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79726" y="4167357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中后期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273300" y="4456429"/>
            <a:ext cx="6814716" cy="95214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4157" y="1974367"/>
            <a:ext cx="4859022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重点在鼓励区块链发展的地区进行合规发展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确保内容的用户所在国家的合规性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确保用户的隐私保护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44157" y="4575323"/>
            <a:ext cx="3243196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去中心化社区主导项目发展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运维团队提供部分技术支持</a:t>
            </a: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8108" y="140478"/>
            <a:ext cx="326243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基本风控策略</a:t>
            </a: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bldLvl="0" animBg="1"/>
      <p:bldP spid="12" grpId="0" bldLvl="0" animBg="1"/>
      <p:bldP spid="14" grpId="0" bldLvl="0" animBg="1"/>
      <p:bldP spid="18" grpId="0"/>
      <p:bldP spid="19" grpId="0"/>
      <p:bldP spid="32" grpId="0" bldLvl="0" animBg="1"/>
      <p:bldP spid="9" grpId="0"/>
      <p:bldP spid="9" grpId="1"/>
      <p:bldP spid="9" grpId="2"/>
      <p:bldP spid="9" grpId="3"/>
      <p:bldP spid="9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6197" y="2490787"/>
            <a:ext cx="6050280" cy="187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PART-01</a:t>
            </a:r>
          </a:p>
          <a:p>
            <a:pPr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sym typeface="+mn-lt"/>
              </a:rPr>
              <a:t>项目背景与需求</a:t>
            </a:r>
            <a:endParaRPr lang="en-US" altLang="zh-CN" sz="6600" dirty="0">
              <a:solidFill>
                <a:schemeClr val="bg1"/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3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7352" y="3360680"/>
            <a:ext cx="2447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7200" dirty="0">
                <a:solidFill>
                  <a:schemeClr val="bg1"/>
                </a:solidFill>
                <a:sym typeface="+mn-lt"/>
              </a:rPr>
              <a:t>Q&amp;A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70" y="1868066"/>
            <a:ext cx="1231060" cy="123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58853" y="3880172"/>
            <a:ext cx="40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7200" dirty="0">
                <a:solidFill>
                  <a:schemeClr val="bg1"/>
                </a:solidFill>
                <a:sym typeface="+mn-lt"/>
              </a:rPr>
              <a:t>Thanks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27" y="1746769"/>
            <a:ext cx="1231060" cy="123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4831" y="2320835"/>
            <a:ext cx="8467587" cy="40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随着区块链技术的迅速发展，由用户自主掌控的数字网络世界(Web3)即将到来。</a:t>
            </a: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生态相关解决方案：</a:t>
            </a: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跨链设施：波卡</a:t>
            </a: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存储：Filecoin，</a:t>
            </a:r>
            <a:r>
              <a:rPr lang="en-US" altLang="zh-CN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</a:p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网络： DeeperNet，</a:t>
            </a:r>
            <a:r>
              <a:rPr lang="en-US" altLang="zh-CN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Helium</a:t>
            </a:r>
          </a:p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数字身份DID ：</a:t>
            </a:r>
            <a:r>
              <a:rPr lang="en-US" altLang="zh-CN" sz="1700" dirty="0" err="1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BrightID</a:t>
            </a: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、</a:t>
            </a:r>
            <a:r>
              <a:rPr lang="en-US" altLang="zh-CN" sz="1700" dirty="0" err="1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Litentry</a:t>
            </a: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7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世界对普通用户来说，</a:t>
            </a:r>
            <a:r>
              <a:rPr lang="zh-CN" altLang="en-US" sz="1700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信息量大，认知门槛高</a:t>
            </a: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，用户迫切需要专业推荐靠谱安全应用的一站式直通车平台。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31" y="2729922"/>
            <a:ext cx="2001470" cy="13981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0773" y="163835"/>
            <a:ext cx="233979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</a:t>
            </a:r>
            <a:r>
              <a:rPr sz="36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</a:t>
            </a:r>
            <a:endParaRPr sz="36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25400" y="71247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900" y="1303020"/>
            <a:ext cx="102285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32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先锋队</a:t>
            </a:r>
            <a:r>
              <a:rPr lang="en-US" altLang="zh-CN" sz="32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----</a:t>
            </a:r>
            <a:r>
              <a:rPr lang="zh-CN" altLang="en-US" sz="32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致力于搭建</a:t>
            </a:r>
            <a:r>
              <a:rPr lang="en-US" altLang="zh-CN" sz="3200" b="1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3200" b="1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应用的用户直通车</a:t>
            </a:r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5" grpId="2"/>
      <p:bldP spid="5" grpId="3"/>
      <p:bldP spid="5" grpId="4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" y="273866"/>
            <a:ext cx="11184556" cy="47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4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应用为什么推广难？</a:t>
            </a:r>
            <a:endParaRPr lang="en-US" altLang="zh-CN" sz="4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面向</a:t>
            </a:r>
            <a:r>
              <a:rPr lang="zh-CN" altLang="en-US" sz="2000" b="1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全球市场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，各个国家和地区的</a:t>
            </a:r>
            <a:r>
              <a:rPr lang="zh-CN" altLang="en-US"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合规环境差异性较大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，造成推广复杂度高</a:t>
            </a:r>
            <a:r>
              <a:rPr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</a:t>
            </a:r>
            <a:r>
              <a:rPr lang="zh-CN" altLang="en-US"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无法上架</a:t>
            </a:r>
            <a:r>
              <a:rPr lang="en-US" altLang="zh-CN"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Web2</a:t>
            </a:r>
            <a:r>
              <a:rPr lang="zh-CN" altLang="en-US"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应用市场</a:t>
            </a:r>
            <a:r>
              <a:rPr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，Web3类的应用会受到网络限制及DNS污染。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u="sng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应用缺乏审核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，未来会形成</a:t>
            </a:r>
            <a:r>
              <a:rPr sz="20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柠檬（次品）市场问题</a:t>
            </a:r>
            <a:r>
              <a:rPr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</a:t>
            </a:r>
            <a:r>
              <a:rPr sz="20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主动或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被迫</a:t>
            </a:r>
            <a:r>
              <a:rPr sz="20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进行病毒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式传播（恶意链接）</a:t>
            </a:r>
            <a:r>
              <a:rPr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0539" y="367751"/>
            <a:ext cx="11184556" cy="904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解决方案</a:t>
            </a:r>
            <a:r>
              <a:rPr lang="en-US" altLang="zh-CN" sz="32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</a:t>
            </a:r>
            <a:r>
              <a:rPr lang="en-US" altLang="zh-CN" sz="32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32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应用直通车</a:t>
            </a:r>
            <a:endParaRPr lang="en-US" altLang="zh-CN" sz="32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一站式优选应用集成（包含</a:t>
            </a:r>
            <a:r>
              <a:rPr lang="en-US" altLang="zh-CN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内容推荐）</a:t>
            </a:r>
            <a:endParaRPr lang="en-US" altLang="zh-CN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去中心化的绝对隐私保护的“推广裂变”</a:t>
            </a:r>
            <a:endParaRPr lang="en-US" altLang="zh-CN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克服哪些痛点：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</a:t>
            </a:r>
            <a:r>
              <a:rPr lang="en-US" altLang="zh-CN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应用解决推广难题，加速</a:t>
            </a:r>
            <a:r>
              <a:rPr lang="en-US" altLang="zh-CN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</a:t>
            </a:r>
            <a:endParaRPr lang="en-US" altLang="zh-CN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提高</a:t>
            </a:r>
            <a:r>
              <a:rPr lang="en-US" altLang="zh-CN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项目的成活率和成功率</a:t>
            </a:r>
            <a:endParaRPr lang="en-US" altLang="zh-CN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部分解决柠檬（次品）市场问题</a:t>
            </a:r>
            <a:endParaRPr lang="en-US" altLang="zh-CN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endParaRPr lang="en-US" altLang="zh-CN" sz="3200" b="1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1310" y="2574920"/>
            <a:ext cx="646938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PART-02</a:t>
            </a:r>
          </a:p>
          <a:p>
            <a:pPr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技术架构及核心算法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4371" y="293610"/>
            <a:ext cx="38608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（去中心化设计框架）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8536" y="4069823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传播激励算法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347210" y="3522345"/>
            <a:ext cx="7530465" cy="119570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 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不采用短信验证用户， 暂不基于注册来激励用户</a:t>
            </a:r>
          </a:p>
          <a:p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 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采用</a:t>
            </a: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“利息”激励法</a:t>
            </a:r>
            <a:r>
              <a:rPr lang="en-US" altLang="zh-CN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----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下级用户产生的</a:t>
            </a: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资产“利息”会逐级反馈给上级推荐者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 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算法考虑用户故意把给自己增加“上级”来截留“利息”这种行为。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709675" y="4366047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748536" y="5206868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抵押算法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4346435" y="5022322"/>
            <a:ext cx="7531100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如何防止柠檬市场</a:t>
            </a:r>
          </a:p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在我方平台分享的应用都需进行抵押，抵押是可相互交易，用户看好某个应用可以“买入”他的抵押，不看好可卖出。（规划中）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739380" y="5492126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765359" y="1992465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技术架构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4346435" y="1277187"/>
            <a:ext cx="7530465" cy="21578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采用去中心化技术框架，延续顽强生命力</a:t>
            </a:r>
          </a:p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Substrate3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独立链，并在pallet里实现推广裂变</a:t>
            </a:r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----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未来增加波卡平行链</a:t>
            </a:r>
          </a:p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采用</a:t>
            </a:r>
            <a:r>
              <a:rPr lang="zh-CN" altLang="en-US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为整个应用存储层</a:t>
            </a:r>
            <a:r>
              <a:rPr lang="en-US" altLang="zh-CN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---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包含自身APP、推荐或共享的APP，推荐页面本身等</a:t>
            </a:r>
          </a:p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3，使用</a:t>
            </a:r>
            <a:r>
              <a:rPr lang="zh-CN" altLang="en-US" b="1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NFT</a:t>
            </a: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映射直通车，实现直通车平台内的共享与交易。     </a:t>
            </a:r>
          </a:p>
          <a:p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4，内置基于IPFS的个人网盘（规划中）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753845" y="225818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bldLvl="0" animBg="1"/>
      <p:bldP spid="25" grpId="0" bldLvl="0" animBg="1"/>
      <p:bldP spid="33" grpId="0" bldLvl="0" animBg="1"/>
      <p:bldP spid="34" grpId="0" bldLvl="0" animBg="1"/>
      <p:bldP spid="37" grpId="0" bldLvl="0" animBg="1"/>
      <p:bldP spid="38" grpId="0" bldLvl="0" animBg="1"/>
      <p:bldP spid="4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1426" y="474050"/>
            <a:ext cx="3961341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  <a:endParaRPr lang="en-US" altLang="zh-CN" sz="4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（“推广裂变”平台框架）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0C00B-B5A3-4F8B-A084-460EDF3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7" y="1645076"/>
            <a:ext cx="11849100" cy="51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大数据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Microsoft Office PowerPoint</Application>
  <PresentationFormat>宽屏</PresentationFormat>
  <Paragraphs>243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时尚中黑简体</vt:lpstr>
      <vt:lpstr>微软雅黑</vt:lpstr>
      <vt:lpstr>微软雅黑 Light</vt:lpstr>
      <vt:lpstr>Arial</vt:lpstr>
      <vt:lpstr>Arial Black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大数据.pptx</dc:title>
  <dc:creator/>
  <cp:lastModifiedBy/>
  <cp:revision>53</cp:revision>
  <dcterms:created xsi:type="dcterms:W3CDTF">2018-05-31T05:21:00Z</dcterms:created>
  <dcterms:modified xsi:type="dcterms:W3CDTF">2021-10-23T03:01:54Z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v1.0_mb_Y2GDObodx0nSqvukCQFU3Q==</vt:lpwstr>
  </property>
  <property fmtid="{D5CDD505-2E9C-101B-9397-08002B2CF9AE}" pid="4" name="ICV">
    <vt:lpwstr>0E36690A237045B6A7B7ACF0F2CF6D5A</vt:lpwstr>
  </property>
</Properties>
</file>